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ebas Neue Bold" panose="020B0604020202020204" charset="0"/>
      <p:regular r:id="rId21"/>
    </p:embeddedFont>
    <p:embeddedFont>
      <p:font typeface="Garet" panose="020B0604020202020204" charset="0"/>
      <p:regular r:id="rId22"/>
    </p:embeddedFont>
    <p:embeddedFont>
      <p:font typeface="Gare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1356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49709" y="6995809"/>
            <a:ext cx="5333362" cy="1147470"/>
            <a:chOff x="0" y="0"/>
            <a:chExt cx="2939967" cy="6325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9967" cy="632532"/>
            </a:xfrm>
            <a:custGeom>
              <a:avLst/>
              <a:gdLst/>
              <a:ahLst/>
              <a:cxnLst/>
              <a:rect l="l" t="t" r="r" b="b"/>
              <a:pathLst>
                <a:path w="2939967" h="632532">
                  <a:moveTo>
                    <a:pt x="2736767" y="0"/>
                  </a:moveTo>
                  <a:cubicBezTo>
                    <a:pt x="2848991" y="0"/>
                    <a:pt x="2939967" y="141597"/>
                    <a:pt x="2939967" y="316266"/>
                  </a:cubicBezTo>
                  <a:cubicBezTo>
                    <a:pt x="2939967" y="490935"/>
                    <a:pt x="2848991" y="632532"/>
                    <a:pt x="2736767" y="632532"/>
                  </a:cubicBezTo>
                  <a:lnTo>
                    <a:pt x="203200" y="632532"/>
                  </a:lnTo>
                  <a:cubicBezTo>
                    <a:pt x="90976" y="632532"/>
                    <a:pt x="0" y="490935"/>
                    <a:pt x="0" y="316266"/>
                  </a:cubicBezTo>
                  <a:cubicBezTo>
                    <a:pt x="0" y="1415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39967" cy="680157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27967" y="4205546"/>
            <a:ext cx="8601770" cy="5462124"/>
          </a:xfrm>
          <a:custGeom>
            <a:avLst/>
            <a:gdLst/>
            <a:ahLst/>
            <a:cxnLst/>
            <a:rect l="l" t="t" r="r" b="b"/>
            <a:pathLst>
              <a:path w="8601770" h="5462124">
                <a:moveTo>
                  <a:pt x="0" y="0"/>
                </a:moveTo>
                <a:lnTo>
                  <a:pt x="8601770" y="0"/>
                </a:lnTo>
                <a:lnTo>
                  <a:pt x="8601770" y="5462124"/>
                </a:lnTo>
                <a:lnTo>
                  <a:pt x="0" y="546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543050" y="700838"/>
            <a:ext cx="13203235" cy="35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6"/>
              </a:lnSpc>
            </a:pPr>
            <a:r>
              <a:rPr lang="en-US" sz="14616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DATA ANALYSIS ON              PIZZA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15257" y="7069406"/>
            <a:ext cx="2980029" cy="298002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2366230" y="7288682"/>
            <a:ext cx="3700321" cy="5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Start Your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21320" y="7737998"/>
            <a:ext cx="2423780" cy="186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sz="7589" b="1" spc="-220" dirty="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sz="7589" b="1" spc="-220" dirty="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669943" y="5355136"/>
            <a:ext cx="8618057" cy="4647863"/>
          </a:xfrm>
          <a:custGeom>
            <a:avLst/>
            <a:gdLst/>
            <a:ahLst/>
            <a:cxnLst/>
            <a:rect l="l" t="t" r="r" b="b"/>
            <a:pathLst>
              <a:path w="8618057" h="4647863">
                <a:moveTo>
                  <a:pt x="0" y="0"/>
                </a:moveTo>
                <a:lnTo>
                  <a:pt x="8618057" y="0"/>
                </a:lnTo>
                <a:lnTo>
                  <a:pt x="8618057" y="4647863"/>
                </a:lnTo>
                <a:lnTo>
                  <a:pt x="0" y="4647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4" r="-25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0" y="-85725"/>
            <a:ext cx="1725930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5 - List the top 5 most ordered pizza types along with their quantities.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79397"/>
            <a:ext cx="10220580" cy="806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pty.name, sum(od.quantity) as quantities from pizza_types pty </a:t>
            </a:r>
          </a:p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pizzas piz on pty.pizza_type_id = piz.pizza_type_id</a:t>
            </a:r>
          </a:p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pty.name</a:t>
            </a:r>
          </a:p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quantities desc</a:t>
            </a:r>
          </a:p>
          <a:p>
            <a:pPr algn="l">
              <a:lnSpc>
                <a:spcPts val="6426"/>
              </a:lnSpc>
            </a:pPr>
            <a:r>
              <a:rPr lang="en-US" sz="4200" spc="12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limit 5;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682572" y="5687527"/>
            <a:ext cx="7605428" cy="4580751"/>
          </a:xfrm>
          <a:custGeom>
            <a:avLst/>
            <a:gdLst/>
            <a:ahLst/>
            <a:cxnLst/>
            <a:rect l="l" t="t" r="r" b="b"/>
            <a:pathLst>
              <a:path w="7605428" h="4580751">
                <a:moveTo>
                  <a:pt x="0" y="0"/>
                </a:moveTo>
                <a:lnTo>
                  <a:pt x="7605428" y="0"/>
                </a:lnTo>
                <a:lnTo>
                  <a:pt x="7605428" y="4580751"/>
                </a:lnTo>
                <a:lnTo>
                  <a:pt x="0" y="4580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0" y="-85725"/>
            <a:ext cx="1725930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1 - Join the necessary tables to find the total quantity of each pizza category ordered.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12" y="2047002"/>
            <a:ext cx="10662360" cy="71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pt.category, sum(od.quantity) as Total_Quantity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from pizza_types pt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pizzas piz on pt.pizza_type_id = piz.pizza_type_id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pt.category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Total_Quantity desc;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32200" y="1999652"/>
            <a:ext cx="5916435" cy="7969957"/>
          </a:xfrm>
          <a:custGeom>
            <a:avLst/>
            <a:gdLst/>
            <a:ahLst/>
            <a:cxnLst/>
            <a:rect l="l" t="t" r="r" b="b"/>
            <a:pathLst>
              <a:path w="5916435" h="7969957">
                <a:moveTo>
                  <a:pt x="0" y="0"/>
                </a:moveTo>
                <a:lnTo>
                  <a:pt x="5916434" y="0"/>
                </a:lnTo>
                <a:lnTo>
                  <a:pt x="5916434" y="7969957"/>
                </a:lnTo>
                <a:lnTo>
                  <a:pt x="0" y="7969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68" t="-1995" r="-62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47113" y="253365"/>
            <a:ext cx="1691218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2 - Determine the distribution of orders by hour of the day.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7113" y="2378848"/>
            <a:ext cx="8282537" cy="395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hour(time) as Hours, count(order_id) as order_details from orders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Hours;</a:t>
            </a:r>
          </a:p>
          <a:p>
            <a:pPr algn="l">
              <a:lnSpc>
                <a:spcPts val="6350"/>
              </a:lnSpc>
            </a:pPr>
            <a:endParaRPr lang="en-US" sz="4150" spc="124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00677" y="1434309"/>
            <a:ext cx="6457358" cy="4811974"/>
          </a:xfrm>
          <a:custGeom>
            <a:avLst/>
            <a:gdLst/>
            <a:ahLst/>
            <a:cxnLst/>
            <a:rect l="l" t="t" r="r" b="b"/>
            <a:pathLst>
              <a:path w="6457358" h="4811974">
                <a:moveTo>
                  <a:pt x="0" y="0"/>
                </a:moveTo>
                <a:lnTo>
                  <a:pt x="6457359" y="0"/>
                </a:lnTo>
                <a:lnTo>
                  <a:pt x="6457359" y="4811974"/>
                </a:lnTo>
                <a:lnTo>
                  <a:pt x="0" y="4811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4001" y="253365"/>
            <a:ext cx="1725930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3 - Join relevant tables to find the category-wise distribution of pizzas.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001" y="2081174"/>
            <a:ext cx="7506791" cy="395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distinct(N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ame) as Name_of_Pizza, category from pizza_types;</a:t>
            </a:r>
          </a:p>
          <a:p>
            <a:pPr algn="l">
              <a:lnSpc>
                <a:spcPts val="6350"/>
              </a:lnSpc>
            </a:pPr>
            <a:endParaRPr lang="en-US" sz="4150" spc="124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347809" y="6246283"/>
            <a:ext cx="4565842" cy="3710889"/>
            <a:chOff x="0" y="0"/>
            <a:chExt cx="1180616" cy="959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0616" cy="959546"/>
            </a:xfrm>
            <a:custGeom>
              <a:avLst/>
              <a:gdLst/>
              <a:ahLst/>
              <a:cxnLst/>
              <a:rect l="l" t="t" r="r" b="b"/>
              <a:pathLst>
                <a:path w="1180616" h="959546">
                  <a:moveTo>
                    <a:pt x="590308" y="0"/>
                  </a:moveTo>
                  <a:cubicBezTo>
                    <a:pt x="264290" y="0"/>
                    <a:pt x="0" y="214802"/>
                    <a:pt x="0" y="479773"/>
                  </a:cubicBezTo>
                  <a:cubicBezTo>
                    <a:pt x="0" y="744744"/>
                    <a:pt x="264290" y="959546"/>
                    <a:pt x="590308" y="959546"/>
                  </a:cubicBezTo>
                  <a:cubicBezTo>
                    <a:pt x="916326" y="959546"/>
                    <a:pt x="1180616" y="744744"/>
                    <a:pt x="1180616" y="479773"/>
                  </a:cubicBezTo>
                  <a:cubicBezTo>
                    <a:pt x="1180616" y="214802"/>
                    <a:pt x="916326" y="0"/>
                    <a:pt x="590308" y="0"/>
                  </a:cubicBezTo>
                  <a:close/>
                </a:path>
              </a:pathLst>
            </a:custGeom>
            <a:blipFill>
              <a:blip r:embed="rId4"/>
              <a:stretch>
                <a:fillRect l="-10994" r="-10994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3651" y="6246283"/>
            <a:ext cx="3934099" cy="3803881"/>
          </a:xfrm>
          <a:custGeom>
            <a:avLst/>
            <a:gdLst/>
            <a:ahLst/>
            <a:cxnLst/>
            <a:rect l="l" t="t" r="r" b="b"/>
            <a:pathLst>
              <a:path w="3934099" h="3803881">
                <a:moveTo>
                  <a:pt x="0" y="0"/>
                </a:moveTo>
                <a:lnTo>
                  <a:pt x="3934100" y="0"/>
                </a:lnTo>
                <a:lnTo>
                  <a:pt x="3934100" y="3803881"/>
                </a:lnTo>
                <a:lnTo>
                  <a:pt x="0" y="3803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9" r="-26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3851302" y="6246283"/>
            <a:ext cx="4106734" cy="3803881"/>
            <a:chOff x="0" y="0"/>
            <a:chExt cx="812800" cy="7528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52860"/>
            </a:xfrm>
            <a:custGeom>
              <a:avLst/>
              <a:gdLst/>
              <a:ahLst/>
              <a:cxnLst/>
              <a:rect l="l" t="t" r="r" b="b"/>
              <a:pathLst>
                <a:path w="812800" h="752860">
                  <a:moveTo>
                    <a:pt x="406400" y="0"/>
                  </a:moveTo>
                  <a:cubicBezTo>
                    <a:pt x="181951" y="0"/>
                    <a:pt x="0" y="168533"/>
                    <a:pt x="0" y="376430"/>
                  </a:cubicBezTo>
                  <a:cubicBezTo>
                    <a:pt x="0" y="584326"/>
                    <a:pt x="181951" y="752860"/>
                    <a:pt x="406400" y="752860"/>
                  </a:cubicBezTo>
                  <a:cubicBezTo>
                    <a:pt x="630849" y="752860"/>
                    <a:pt x="812800" y="584326"/>
                    <a:pt x="812800" y="376430"/>
                  </a:cubicBezTo>
                  <a:cubicBezTo>
                    <a:pt x="812800" y="168533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4502" r="-250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99279" y="6246283"/>
            <a:ext cx="4116157" cy="3803881"/>
          </a:xfrm>
          <a:custGeom>
            <a:avLst/>
            <a:gdLst/>
            <a:ahLst/>
            <a:cxnLst/>
            <a:rect l="l" t="t" r="r" b="b"/>
            <a:pathLst>
              <a:path w="4116157" h="3803881">
                <a:moveTo>
                  <a:pt x="0" y="0"/>
                </a:moveTo>
                <a:lnTo>
                  <a:pt x="4116157" y="0"/>
                </a:lnTo>
                <a:lnTo>
                  <a:pt x="4116157" y="3803881"/>
                </a:lnTo>
                <a:lnTo>
                  <a:pt x="0" y="3803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8" r="-78" b="-431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38021" y="8054044"/>
            <a:ext cx="3621279" cy="1646036"/>
          </a:xfrm>
          <a:custGeom>
            <a:avLst/>
            <a:gdLst/>
            <a:ahLst/>
            <a:cxnLst/>
            <a:rect l="l" t="t" r="r" b="b"/>
            <a:pathLst>
              <a:path w="3621279" h="1646036">
                <a:moveTo>
                  <a:pt x="0" y="0"/>
                </a:moveTo>
                <a:lnTo>
                  <a:pt x="3621279" y="0"/>
                </a:lnTo>
                <a:lnTo>
                  <a:pt x="3621279" y="1646036"/>
                </a:lnTo>
                <a:lnTo>
                  <a:pt x="0" y="164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4001" y="253365"/>
            <a:ext cx="1725930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4 - Group the orders by date and calculate the average number of pizzas ordered per day.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001" y="2110599"/>
            <a:ext cx="10346803" cy="71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avg(no_of_pizza) as avg_no_of_pizza from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(select day(o.date), sum(od.quantity) as no_of_pizza from orders o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on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od.order_id = o.order_id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o.date) as order_quantity;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051854" y="5514770"/>
            <a:ext cx="793614" cy="2539274"/>
            <a:chOff x="0" y="0"/>
            <a:chExt cx="333937" cy="10684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937" cy="1068476"/>
            </a:xfrm>
            <a:custGeom>
              <a:avLst/>
              <a:gdLst/>
              <a:ahLst/>
              <a:cxnLst/>
              <a:rect l="l" t="t" r="r" b="b"/>
              <a:pathLst>
                <a:path w="333937" h="1068476">
                  <a:moveTo>
                    <a:pt x="0" y="795426"/>
                  </a:moveTo>
                  <a:lnTo>
                    <a:pt x="166968" y="1068476"/>
                  </a:lnTo>
                  <a:lnTo>
                    <a:pt x="333937" y="795426"/>
                  </a:lnTo>
                  <a:lnTo>
                    <a:pt x="200587" y="795426"/>
                  </a:lnTo>
                  <a:lnTo>
                    <a:pt x="200587" y="273050"/>
                  </a:lnTo>
                  <a:lnTo>
                    <a:pt x="333937" y="273050"/>
                  </a:lnTo>
                  <a:lnTo>
                    <a:pt x="166968" y="0"/>
                  </a:lnTo>
                  <a:lnTo>
                    <a:pt x="0" y="273050"/>
                  </a:lnTo>
                  <a:lnTo>
                    <a:pt x="133350" y="273050"/>
                  </a:lnTo>
                  <a:lnTo>
                    <a:pt x="133350" y="795426"/>
                  </a:lnTo>
                  <a:lnTo>
                    <a:pt x="0" y="79542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53975"/>
              <a:ext cx="54537" cy="912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443208">
            <a:off x="12389774" y="2329444"/>
            <a:ext cx="5324159" cy="3380841"/>
          </a:xfrm>
          <a:custGeom>
            <a:avLst/>
            <a:gdLst/>
            <a:ahLst/>
            <a:cxnLst/>
            <a:rect l="l" t="t" r="r" b="b"/>
            <a:pathLst>
              <a:path w="5324159" h="3380841">
                <a:moveTo>
                  <a:pt x="0" y="0"/>
                </a:moveTo>
                <a:lnTo>
                  <a:pt x="5324159" y="0"/>
                </a:lnTo>
                <a:lnTo>
                  <a:pt x="5324159" y="3380841"/>
                </a:lnTo>
                <a:lnTo>
                  <a:pt x="0" y="338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4001" y="1867867"/>
            <a:ext cx="11167251" cy="794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(pty.name) as name_of_pizza, round(sum(piz.price * od.quantity),2) as revenue from pizzas piz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pizza_types pty on   piz.pizza_type_id = pty.pizza_type_id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name_of_pizza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revenue desc </a:t>
            </a:r>
          </a:p>
          <a:p>
            <a:pPr algn="l">
              <a:lnSpc>
                <a:spcPts val="6350"/>
              </a:lnSpc>
            </a:pPr>
            <a:r>
              <a:rPr lang="en-US" sz="4150" spc="1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limit 3;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957187" y="5599168"/>
            <a:ext cx="793614" cy="2083606"/>
            <a:chOff x="0" y="0"/>
            <a:chExt cx="333937" cy="876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937" cy="876740"/>
            </a:xfrm>
            <a:custGeom>
              <a:avLst/>
              <a:gdLst/>
              <a:ahLst/>
              <a:cxnLst/>
              <a:rect l="l" t="t" r="r" b="b"/>
              <a:pathLst>
                <a:path w="333937" h="876740">
                  <a:moveTo>
                    <a:pt x="0" y="603690"/>
                  </a:moveTo>
                  <a:lnTo>
                    <a:pt x="166968" y="876740"/>
                  </a:lnTo>
                  <a:lnTo>
                    <a:pt x="333937" y="603690"/>
                  </a:lnTo>
                  <a:lnTo>
                    <a:pt x="200587" y="603690"/>
                  </a:lnTo>
                  <a:lnTo>
                    <a:pt x="200587" y="273050"/>
                  </a:lnTo>
                  <a:lnTo>
                    <a:pt x="333937" y="273050"/>
                  </a:lnTo>
                  <a:lnTo>
                    <a:pt x="166968" y="0"/>
                  </a:lnTo>
                  <a:lnTo>
                    <a:pt x="0" y="273050"/>
                  </a:lnTo>
                  <a:lnTo>
                    <a:pt x="133350" y="273050"/>
                  </a:lnTo>
                  <a:lnTo>
                    <a:pt x="133350" y="603690"/>
                  </a:lnTo>
                  <a:lnTo>
                    <a:pt x="0" y="60369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9700" y="53975"/>
              <a:ext cx="54537" cy="721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82913" y="7509360"/>
            <a:ext cx="8105087" cy="2777640"/>
          </a:xfrm>
          <a:custGeom>
            <a:avLst/>
            <a:gdLst/>
            <a:ahLst/>
            <a:cxnLst/>
            <a:rect l="l" t="t" r="r" b="b"/>
            <a:pathLst>
              <a:path w="8105087" h="2777640">
                <a:moveTo>
                  <a:pt x="0" y="0"/>
                </a:moveTo>
                <a:lnTo>
                  <a:pt x="8105087" y="0"/>
                </a:lnTo>
                <a:lnTo>
                  <a:pt x="8105087" y="2777640"/>
                </a:lnTo>
                <a:lnTo>
                  <a:pt x="0" y="27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16" b="-68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84001" y="253365"/>
            <a:ext cx="1725930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268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5 - Determine the top 3 most ordered pizza types based on revenue.</a:t>
            </a:r>
          </a:p>
        </p:txBody>
      </p:sp>
      <p:sp>
        <p:nvSpPr>
          <p:cNvPr id="9" name="Freeform 9"/>
          <p:cNvSpPr/>
          <p:nvPr/>
        </p:nvSpPr>
        <p:spPr>
          <a:xfrm>
            <a:off x="12927026" y="1028700"/>
            <a:ext cx="5192628" cy="4570468"/>
          </a:xfrm>
          <a:custGeom>
            <a:avLst/>
            <a:gdLst/>
            <a:ahLst/>
            <a:cxnLst/>
            <a:rect l="l" t="t" r="r" b="b"/>
            <a:pathLst>
              <a:path w="5192628" h="4570468">
                <a:moveTo>
                  <a:pt x="0" y="0"/>
                </a:moveTo>
                <a:lnTo>
                  <a:pt x="5192628" y="0"/>
                </a:lnTo>
                <a:lnTo>
                  <a:pt x="5192628" y="4570468"/>
                </a:lnTo>
                <a:lnTo>
                  <a:pt x="0" y="457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" t="-2843" b="-284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4001" y="1906594"/>
            <a:ext cx="15124631" cy="815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pty.category AS type_of_pizza,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SUM(piz.price * od.quantity) AS total_revenue,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ROUND((SUM(piz.price * od.quantity) /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      (SELECT SUM(piz.price * od.quantity)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       FROM pizzas piz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       INNER JOIN order_details od ON piz.pizza_id = od.pizza_id)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         ) * 100, 2) AS revenue_percentage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FROM pizzas piz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pizza_types pty ON piz.pizza_type_id = pty.pizza_type_id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pty.category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total_revenue DESC;</a:t>
            </a:r>
          </a:p>
        </p:txBody>
      </p:sp>
      <p:sp>
        <p:nvSpPr>
          <p:cNvPr id="4" name="Freeform 4"/>
          <p:cNvSpPr/>
          <p:nvPr/>
        </p:nvSpPr>
        <p:spPr>
          <a:xfrm>
            <a:off x="10938627" y="1028700"/>
            <a:ext cx="7349373" cy="2033593"/>
          </a:xfrm>
          <a:custGeom>
            <a:avLst/>
            <a:gdLst/>
            <a:ahLst/>
            <a:cxnLst/>
            <a:rect l="l" t="t" r="r" b="b"/>
            <a:pathLst>
              <a:path w="7349373" h="2033593">
                <a:moveTo>
                  <a:pt x="0" y="0"/>
                </a:moveTo>
                <a:lnTo>
                  <a:pt x="7349373" y="0"/>
                </a:lnTo>
                <a:lnTo>
                  <a:pt x="7349373" y="2033593"/>
                </a:lnTo>
                <a:lnTo>
                  <a:pt x="0" y="203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59" b="-174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4001" y="262890"/>
            <a:ext cx="1725930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25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1 -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4001" y="933450"/>
            <a:ext cx="16975299" cy="661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3"/>
              </a:lnSpc>
            </a:pPr>
            <a:endParaRPr/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Dates, per_day_revenue,  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sum(per_day_revenue) OVER (order by Dates) as Cumulative_Revenue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from 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(select (o.date) as Dates, round(sum(piz.price * od.quantity),2) as per_day_revenue from pizzas piz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orders o on o.order_id = od.order_id</a:t>
            </a:r>
          </a:p>
          <a:p>
            <a:pPr algn="l">
              <a:lnSpc>
                <a:spcPts val="5293"/>
              </a:lnSpc>
            </a:pPr>
            <a:r>
              <a:rPr lang="en-US" sz="3459" spc="103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Dates) as sales_per_day; </a:t>
            </a:r>
          </a:p>
          <a:p>
            <a:pPr algn="l">
              <a:lnSpc>
                <a:spcPts val="5293"/>
              </a:lnSpc>
            </a:pPr>
            <a:endParaRPr lang="en-US" sz="3459" spc="103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71651" y="7025750"/>
            <a:ext cx="9307083" cy="3071916"/>
          </a:xfrm>
          <a:custGeom>
            <a:avLst/>
            <a:gdLst/>
            <a:ahLst/>
            <a:cxnLst/>
            <a:rect l="l" t="t" r="r" b="b"/>
            <a:pathLst>
              <a:path w="9307083" h="3071916">
                <a:moveTo>
                  <a:pt x="0" y="0"/>
                </a:moveTo>
                <a:lnTo>
                  <a:pt x="9307083" y="0"/>
                </a:lnTo>
                <a:lnTo>
                  <a:pt x="9307083" y="3071916"/>
                </a:lnTo>
                <a:lnTo>
                  <a:pt x="0" y="307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" b="-513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4001" y="262890"/>
            <a:ext cx="1725930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24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2 - Analyze the cumulative revenue generated over time.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000722" y="6090750"/>
            <a:ext cx="7743032" cy="3815223"/>
          </a:xfrm>
          <a:custGeom>
            <a:avLst/>
            <a:gdLst/>
            <a:ahLst/>
            <a:cxnLst/>
            <a:rect l="l" t="t" r="r" b="b"/>
            <a:pathLst>
              <a:path w="7743032" h="3815223">
                <a:moveTo>
                  <a:pt x="0" y="0"/>
                </a:moveTo>
                <a:lnTo>
                  <a:pt x="7743032" y="0"/>
                </a:lnTo>
                <a:lnTo>
                  <a:pt x="7743032" y="3815223"/>
                </a:lnTo>
                <a:lnTo>
                  <a:pt x="0" y="381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4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40568" y="1683176"/>
            <a:ext cx="17806865" cy="563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category, name, revenue from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(select category, name, revenue,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rank() over( partition by category order by revenue desc) as rn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from (select pt.name, pt.category, round(sum(piz.price * od.quantity),2) as revenue from pizza_types pt inner join pizzas piz on pt.pizza_type_id = piz.pizza_type_id inner join order_details od on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piz.pizza_id = od.pizza_id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pt.name, pt.category) as a) as b </a:t>
            </a:r>
          </a:p>
          <a:p>
            <a:pPr algn="l">
              <a:lnSpc>
                <a:spcPts val="4980"/>
              </a:lnSpc>
            </a:pPr>
            <a:r>
              <a:rPr lang="en-US" sz="3255" spc="97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where rn &lt;= 3;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001" y="272415"/>
            <a:ext cx="17259300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224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3 - 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4805395" y="7712216"/>
            <a:ext cx="3438827" cy="737246"/>
            <a:chOff x="0" y="0"/>
            <a:chExt cx="18956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19031" y="2905491"/>
            <a:ext cx="13449938" cy="519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5781515" y="1646188"/>
            <a:ext cx="6724969" cy="51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Pizza Resto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74427" y="7850417"/>
            <a:ext cx="3100763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See You Next</a:t>
            </a:r>
          </a:p>
        </p:txBody>
      </p:sp>
      <p:sp>
        <p:nvSpPr>
          <p:cNvPr id="16" name="Freeform 16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8704260" y="7734854"/>
            <a:ext cx="4778345" cy="737246"/>
            <a:chOff x="0" y="0"/>
            <a:chExt cx="2634019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34019" cy="406400"/>
            </a:xfrm>
            <a:custGeom>
              <a:avLst/>
              <a:gdLst/>
              <a:ahLst/>
              <a:cxnLst/>
              <a:rect l="l" t="t" r="r" b="b"/>
              <a:pathLst>
                <a:path w="2634019" h="406400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73292" y="7873055"/>
            <a:ext cx="4335422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7433" y="-1557018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48651" y="5408343"/>
            <a:ext cx="6715810" cy="4626211"/>
            <a:chOff x="0" y="0"/>
            <a:chExt cx="1153143" cy="7943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143" cy="794347"/>
            </a:xfrm>
            <a:custGeom>
              <a:avLst/>
              <a:gdLst/>
              <a:ahLst/>
              <a:cxnLst/>
              <a:rect l="l" t="t" r="r" b="b"/>
              <a:pathLst>
                <a:path w="1153143" h="794347">
                  <a:moveTo>
                    <a:pt x="26514" y="0"/>
                  </a:moveTo>
                  <a:lnTo>
                    <a:pt x="1126629" y="0"/>
                  </a:lnTo>
                  <a:cubicBezTo>
                    <a:pt x="1133661" y="0"/>
                    <a:pt x="1140405" y="2793"/>
                    <a:pt x="1145378" y="7766"/>
                  </a:cubicBezTo>
                  <a:cubicBezTo>
                    <a:pt x="1150350" y="12738"/>
                    <a:pt x="1153143" y="19482"/>
                    <a:pt x="1153143" y="26514"/>
                  </a:cubicBezTo>
                  <a:lnTo>
                    <a:pt x="1153143" y="767833"/>
                  </a:lnTo>
                  <a:cubicBezTo>
                    <a:pt x="1153143" y="782476"/>
                    <a:pt x="1141273" y="794347"/>
                    <a:pt x="1126629" y="794347"/>
                  </a:cubicBezTo>
                  <a:lnTo>
                    <a:pt x="26514" y="794347"/>
                  </a:lnTo>
                  <a:cubicBezTo>
                    <a:pt x="11871" y="794347"/>
                    <a:pt x="0" y="782476"/>
                    <a:pt x="0" y="767833"/>
                  </a:cubicBezTo>
                  <a:lnTo>
                    <a:pt x="0" y="26514"/>
                  </a:lnTo>
                  <a:cubicBezTo>
                    <a:pt x="0" y="11871"/>
                    <a:pt x="11871" y="0"/>
                    <a:pt x="26514" y="0"/>
                  </a:cubicBezTo>
                  <a:close/>
                </a:path>
              </a:pathLst>
            </a:custGeom>
            <a:blipFill>
              <a:blip r:embed="rId3"/>
              <a:stretch>
                <a:fillRect l="-1696" r="-169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41623" y="31556"/>
            <a:ext cx="6622838" cy="5143500"/>
            <a:chOff x="0" y="0"/>
            <a:chExt cx="1077879" cy="837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879" cy="837114"/>
            </a:xfrm>
            <a:custGeom>
              <a:avLst/>
              <a:gdLst/>
              <a:ahLst/>
              <a:cxnLst/>
              <a:rect l="l" t="t" r="r" b="b"/>
              <a:pathLst>
                <a:path w="1077879" h="837114">
                  <a:moveTo>
                    <a:pt x="26886" y="0"/>
                  </a:moveTo>
                  <a:lnTo>
                    <a:pt x="1050992" y="0"/>
                  </a:lnTo>
                  <a:cubicBezTo>
                    <a:pt x="1058123" y="0"/>
                    <a:pt x="1064962" y="2833"/>
                    <a:pt x="1070004" y="7875"/>
                  </a:cubicBezTo>
                  <a:cubicBezTo>
                    <a:pt x="1075046" y="12917"/>
                    <a:pt x="1077879" y="19756"/>
                    <a:pt x="1077879" y="26886"/>
                  </a:cubicBezTo>
                  <a:lnTo>
                    <a:pt x="1077879" y="810227"/>
                  </a:lnTo>
                  <a:cubicBezTo>
                    <a:pt x="1077879" y="817358"/>
                    <a:pt x="1075046" y="824197"/>
                    <a:pt x="1070004" y="829239"/>
                  </a:cubicBezTo>
                  <a:cubicBezTo>
                    <a:pt x="1064962" y="834281"/>
                    <a:pt x="1058123" y="837114"/>
                    <a:pt x="1050992" y="837114"/>
                  </a:cubicBezTo>
                  <a:lnTo>
                    <a:pt x="26886" y="837114"/>
                  </a:lnTo>
                  <a:cubicBezTo>
                    <a:pt x="19756" y="837114"/>
                    <a:pt x="12917" y="834281"/>
                    <a:pt x="7875" y="829239"/>
                  </a:cubicBezTo>
                  <a:cubicBezTo>
                    <a:pt x="2833" y="824197"/>
                    <a:pt x="0" y="817358"/>
                    <a:pt x="0" y="810227"/>
                  </a:cubicBezTo>
                  <a:lnTo>
                    <a:pt x="0" y="26886"/>
                  </a:lnTo>
                  <a:cubicBezTo>
                    <a:pt x="0" y="19756"/>
                    <a:pt x="2833" y="12917"/>
                    <a:pt x="7875" y="7875"/>
                  </a:cubicBezTo>
                  <a:cubicBezTo>
                    <a:pt x="12917" y="2833"/>
                    <a:pt x="19756" y="0"/>
                    <a:pt x="26886" y="0"/>
                  </a:cubicBezTo>
                  <a:close/>
                </a:path>
              </a:pathLst>
            </a:custGeom>
            <a:blipFill>
              <a:blip r:embed="rId4"/>
              <a:stretch>
                <a:fillRect l="-8283" r="-8283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4001" y="401843"/>
            <a:ext cx="10069399" cy="835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0"/>
              </a:lnSpc>
            </a:pPr>
            <a:endParaRPr dirty="0"/>
          </a:p>
          <a:p>
            <a:pPr algn="l">
              <a:lnSpc>
                <a:spcPts val="8330"/>
              </a:lnSpc>
            </a:pPr>
            <a:r>
              <a:rPr lang="en-US" sz="49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We have 4 tables is given below</a:t>
            </a:r>
          </a:p>
          <a:p>
            <a:pPr marL="1036322" lvl="1" indent="-518161" algn="l">
              <a:lnSpc>
                <a:spcPts val="8160"/>
              </a:lnSpc>
              <a:buFont typeface="Arial"/>
              <a:buChar char="•"/>
            </a:pP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 select * from 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order_details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;</a:t>
            </a:r>
          </a:p>
          <a:p>
            <a:pPr marL="1057911" lvl="1" indent="-528956" algn="l">
              <a:lnSpc>
                <a:spcPts val="8330"/>
              </a:lnSpc>
              <a:buFont typeface="Arial"/>
              <a:buChar char="•"/>
            </a:pPr>
            <a:r>
              <a:rPr lang="en-US" sz="49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 select * from orders;</a:t>
            </a:r>
          </a:p>
          <a:p>
            <a:pPr marL="1057911" lvl="1" indent="-528956" algn="l">
              <a:lnSpc>
                <a:spcPts val="8330"/>
              </a:lnSpc>
              <a:buFont typeface="Arial"/>
              <a:buChar char="•"/>
            </a:pPr>
            <a:r>
              <a:rPr lang="en-US" sz="49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 select * from </a:t>
            </a:r>
            <a:r>
              <a:rPr lang="en-US" sz="49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pizza_types</a:t>
            </a:r>
            <a:r>
              <a:rPr lang="en-US" sz="49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;</a:t>
            </a:r>
          </a:p>
          <a:p>
            <a:pPr marL="1057911" lvl="1" indent="-528956" algn="l">
              <a:lnSpc>
                <a:spcPts val="8330"/>
              </a:lnSpc>
              <a:buFont typeface="Arial"/>
              <a:buChar char="•"/>
            </a:pPr>
            <a:r>
              <a:rPr lang="en-US" sz="49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 select * from pizzas</a:t>
            </a:r>
          </a:p>
          <a:p>
            <a:pPr marL="0" lvl="0" indent="0" algn="l">
              <a:lnSpc>
                <a:spcPts val="8330"/>
              </a:lnSpc>
              <a:spcBef>
                <a:spcPct val="0"/>
              </a:spcBef>
            </a:pPr>
            <a:endParaRPr lang="en-US" sz="4900" dirty="0">
              <a:solidFill>
                <a:srgbClr val="E28D2C">
                  <a:alpha val="80000"/>
                </a:srgb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668" y="1132309"/>
            <a:ext cx="17375932" cy="7396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000" b="1" spc="270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Basic Query</a:t>
            </a:r>
          </a:p>
          <a:p>
            <a:pPr algn="just">
              <a:lnSpc>
                <a:spcPts val="8814"/>
              </a:lnSpc>
            </a:pPr>
            <a:r>
              <a:rPr lang="en-US" sz="4000" b="1" spc="73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1 - Retrieve the total number of orders placed.</a:t>
            </a:r>
          </a:p>
          <a:p>
            <a:pPr algn="just">
              <a:lnSpc>
                <a:spcPts val="6234"/>
              </a:lnSpc>
            </a:pPr>
            <a:r>
              <a:rPr lang="en-US" sz="4000" b="1" spc="73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2 - Calculate the total revenue generated from pizza sales .</a:t>
            </a:r>
          </a:p>
          <a:p>
            <a:pPr algn="just">
              <a:lnSpc>
                <a:spcPts val="8814"/>
              </a:lnSpc>
            </a:pPr>
            <a:r>
              <a:rPr lang="en-US" sz="4000" b="1" spc="73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3 - Identify the highest-priced pizza.</a:t>
            </a:r>
          </a:p>
          <a:p>
            <a:pPr algn="just">
              <a:lnSpc>
                <a:spcPts val="8814"/>
              </a:lnSpc>
            </a:pPr>
            <a:r>
              <a:rPr lang="en-US" sz="4000" b="1" spc="73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4 - Identify the most common pizza size ordered.</a:t>
            </a:r>
          </a:p>
          <a:p>
            <a:pPr algn="just">
              <a:lnSpc>
                <a:spcPts val="6492"/>
              </a:lnSpc>
            </a:pPr>
            <a:r>
              <a:rPr lang="en-US" sz="4000" b="1" spc="73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5 - List the top 5 most ordered pizza types along with their quantities.</a:t>
            </a:r>
          </a:p>
          <a:p>
            <a:pPr algn="just">
              <a:lnSpc>
                <a:spcPts val="6492"/>
              </a:lnSpc>
            </a:pPr>
            <a:endParaRPr lang="en-US" sz="4000" b="1" spc="73" dirty="0">
              <a:solidFill>
                <a:srgbClr val="EA6E19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543050" y="-1895009"/>
            <a:ext cx="2855751" cy="3113043"/>
            <a:chOff x="0" y="0"/>
            <a:chExt cx="793907" cy="865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3908" cy="865435"/>
            </a:xfrm>
            <a:custGeom>
              <a:avLst/>
              <a:gdLst/>
              <a:ahLst/>
              <a:cxnLst/>
              <a:rect l="l" t="t" r="r" b="b"/>
              <a:pathLst>
                <a:path w="793908" h="865435">
                  <a:moveTo>
                    <a:pt x="396954" y="0"/>
                  </a:moveTo>
                  <a:cubicBezTo>
                    <a:pt x="177722" y="0"/>
                    <a:pt x="0" y="193734"/>
                    <a:pt x="0" y="432718"/>
                  </a:cubicBezTo>
                  <a:cubicBezTo>
                    <a:pt x="0" y="671701"/>
                    <a:pt x="177722" y="865435"/>
                    <a:pt x="396954" y="865435"/>
                  </a:cubicBezTo>
                  <a:cubicBezTo>
                    <a:pt x="616185" y="865435"/>
                    <a:pt x="793908" y="671701"/>
                    <a:pt x="793908" y="432718"/>
                  </a:cubicBezTo>
                  <a:cubicBezTo>
                    <a:pt x="793908" y="193734"/>
                    <a:pt x="616185" y="0"/>
                    <a:pt x="396954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429" y="33510"/>
              <a:ext cx="645050" cy="750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688598"/>
            <a:ext cx="17754600" cy="8156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000" b="1" spc="275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Intermediate Query</a:t>
            </a:r>
          </a:p>
          <a:p>
            <a:pPr algn="l">
              <a:lnSpc>
                <a:spcPts val="6449"/>
              </a:lnSpc>
            </a:pPr>
            <a:r>
              <a:rPr lang="en-US" sz="4000" b="1" spc="47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1 - Join the necessary tables to find the total quantity of each pizza category ordered.</a:t>
            </a:r>
          </a:p>
          <a:p>
            <a:pPr algn="l">
              <a:lnSpc>
                <a:spcPts val="6449"/>
              </a:lnSpc>
            </a:pPr>
            <a:r>
              <a:rPr lang="en-US" sz="4000" b="1" spc="47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2 - Determine the distribution of orders by hour of the day.</a:t>
            </a:r>
          </a:p>
          <a:p>
            <a:pPr algn="l">
              <a:lnSpc>
                <a:spcPts val="6449"/>
              </a:lnSpc>
            </a:pPr>
            <a:r>
              <a:rPr lang="en-US" sz="4000" b="1" spc="47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3 - Join relevant tables to find the category-wise distribution of pizzas.</a:t>
            </a:r>
          </a:p>
          <a:p>
            <a:pPr algn="l">
              <a:lnSpc>
                <a:spcPts val="6449"/>
              </a:lnSpc>
            </a:pPr>
            <a:r>
              <a:rPr lang="en-US" sz="4000" b="1" spc="47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4 - Group the orders by date and calculate the average number of pizzas ordered per day.</a:t>
            </a:r>
          </a:p>
          <a:p>
            <a:pPr algn="l">
              <a:lnSpc>
                <a:spcPts val="6449"/>
              </a:lnSpc>
            </a:pPr>
            <a:r>
              <a:rPr lang="en-US" sz="4000" b="1" spc="275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5 - Determine the top 3 most ordered pizza types based on revenue.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43050" y="-1895009"/>
            <a:ext cx="2770543" cy="2707432"/>
            <a:chOff x="0" y="0"/>
            <a:chExt cx="729690" cy="7130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690" cy="713068"/>
            </a:xfrm>
            <a:custGeom>
              <a:avLst/>
              <a:gdLst/>
              <a:ahLst/>
              <a:cxnLst/>
              <a:rect l="l" t="t" r="r" b="b"/>
              <a:pathLst>
                <a:path w="729690" h="713068">
                  <a:moveTo>
                    <a:pt x="364845" y="0"/>
                  </a:moveTo>
                  <a:cubicBezTo>
                    <a:pt x="163347" y="0"/>
                    <a:pt x="0" y="159626"/>
                    <a:pt x="0" y="356534"/>
                  </a:cubicBezTo>
                  <a:cubicBezTo>
                    <a:pt x="0" y="553443"/>
                    <a:pt x="163347" y="713068"/>
                    <a:pt x="364845" y="713068"/>
                  </a:cubicBezTo>
                  <a:cubicBezTo>
                    <a:pt x="566344" y="713068"/>
                    <a:pt x="729690" y="553443"/>
                    <a:pt x="729690" y="356534"/>
                  </a:cubicBezTo>
                  <a:cubicBezTo>
                    <a:pt x="729690" y="159626"/>
                    <a:pt x="566344" y="0"/>
                    <a:pt x="364845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8408" y="19225"/>
              <a:ext cx="592873" cy="626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1019175"/>
            <a:ext cx="17678400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5"/>
              </a:lnSpc>
            </a:pPr>
            <a:r>
              <a:rPr lang="en-US" sz="4000" b="1" spc="-180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Advanced Query</a:t>
            </a:r>
          </a:p>
          <a:p>
            <a:pPr algn="ctr">
              <a:lnSpc>
                <a:spcPts val="5245"/>
              </a:lnSpc>
            </a:pPr>
            <a:endParaRPr lang="en-US" sz="4000" b="1" spc="-180" dirty="0">
              <a:solidFill>
                <a:srgbClr val="EA6E19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5245"/>
              </a:lnSpc>
            </a:pPr>
            <a:r>
              <a:rPr lang="en-US" sz="4000" spc="-180" dirty="0">
                <a:solidFill>
                  <a:srgbClr val="EA6E19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4000" b="1" spc="-180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1 - Calculate the percentage contribution of each pizza type to total revenue. </a:t>
            </a:r>
          </a:p>
          <a:p>
            <a:pPr algn="just">
              <a:lnSpc>
                <a:spcPts val="5245"/>
              </a:lnSpc>
            </a:pPr>
            <a:endParaRPr lang="en-US" sz="4000" b="1" spc="-180" dirty="0">
              <a:solidFill>
                <a:srgbClr val="EA6E19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5245"/>
              </a:lnSpc>
            </a:pPr>
            <a:r>
              <a:rPr lang="en-US" sz="4000" b="1" spc="-180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  2 - Analyze the cumulative revenue generated over time.</a:t>
            </a:r>
          </a:p>
          <a:p>
            <a:pPr algn="just">
              <a:lnSpc>
                <a:spcPts val="5245"/>
              </a:lnSpc>
            </a:pPr>
            <a:endParaRPr lang="en-US" sz="4000" b="1" spc="-180" dirty="0">
              <a:solidFill>
                <a:srgbClr val="EA6E19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5245"/>
              </a:lnSpc>
            </a:pPr>
            <a:r>
              <a:rPr lang="en-US" sz="4000" b="1" spc="-180" dirty="0">
                <a:solidFill>
                  <a:srgbClr val="EA6E19"/>
                </a:solidFill>
                <a:latin typeface="Garet Bold"/>
                <a:ea typeface="Garet Bold"/>
                <a:cs typeface="Garet Bold"/>
                <a:sym typeface="Garet Bold"/>
              </a:rPr>
              <a:t>  3 - Determine the top 3 most ordered pizza types based on revenue for each pizza category.</a:t>
            </a:r>
          </a:p>
          <a:p>
            <a:pPr algn="just">
              <a:lnSpc>
                <a:spcPts val="5245"/>
              </a:lnSpc>
            </a:pPr>
            <a:endParaRPr lang="en-US" sz="4000" b="1" spc="-180" dirty="0">
              <a:solidFill>
                <a:srgbClr val="EA6E19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700828" y="-1926565"/>
            <a:ext cx="3401657" cy="34016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276297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138172" y="1691336"/>
            <a:ext cx="2802742" cy="711440"/>
          </a:xfrm>
          <a:custGeom>
            <a:avLst/>
            <a:gdLst/>
            <a:ahLst/>
            <a:cxnLst/>
            <a:rect l="l" t="t" r="r" b="b"/>
            <a:pathLst>
              <a:path w="2802742" h="711440">
                <a:moveTo>
                  <a:pt x="0" y="0"/>
                </a:moveTo>
                <a:lnTo>
                  <a:pt x="2802741" y="0"/>
                </a:lnTo>
                <a:lnTo>
                  <a:pt x="2802741" y="711440"/>
                </a:lnTo>
                <a:lnTo>
                  <a:pt x="0" y="71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1895009"/>
            <a:ext cx="2890455" cy="3067786"/>
            <a:chOff x="0" y="0"/>
            <a:chExt cx="812800" cy="8626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62666"/>
            </a:xfrm>
            <a:custGeom>
              <a:avLst/>
              <a:gdLst/>
              <a:ahLst/>
              <a:cxnLst/>
              <a:rect l="l" t="t" r="r" b="b"/>
              <a:pathLst>
                <a:path w="812800" h="862666">
                  <a:moveTo>
                    <a:pt x="406400" y="0"/>
                  </a:moveTo>
                  <a:cubicBezTo>
                    <a:pt x="181951" y="0"/>
                    <a:pt x="0" y="193114"/>
                    <a:pt x="0" y="431333"/>
                  </a:cubicBezTo>
                  <a:cubicBezTo>
                    <a:pt x="0" y="669551"/>
                    <a:pt x="181951" y="862666"/>
                    <a:pt x="406400" y="862666"/>
                  </a:cubicBezTo>
                  <a:cubicBezTo>
                    <a:pt x="630849" y="862666"/>
                    <a:pt x="812800" y="669551"/>
                    <a:pt x="812800" y="431333"/>
                  </a:cubicBezTo>
                  <a:cubicBezTo>
                    <a:pt x="812800" y="19311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3250"/>
              <a:ext cx="660400" cy="748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235695" y="871749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0" y="0"/>
                </a:lnTo>
                <a:lnTo>
                  <a:pt x="2471390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519738" y="2213442"/>
            <a:ext cx="5840617" cy="5545824"/>
          </a:xfrm>
          <a:custGeom>
            <a:avLst/>
            <a:gdLst/>
            <a:ahLst/>
            <a:cxnLst/>
            <a:rect l="l" t="t" r="r" b="b"/>
            <a:pathLst>
              <a:path w="5840617" h="5545824">
                <a:moveTo>
                  <a:pt x="0" y="0"/>
                </a:moveTo>
                <a:lnTo>
                  <a:pt x="5840617" y="0"/>
                </a:lnTo>
                <a:lnTo>
                  <a:pt x="5840617" y="5545823"/>
                </a:lnTo>
                <a:lnTo>
                  <a:pt x="0" y="554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" r="-163" b="-16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3748410" y="7147979"/>
            <a:ext cx="3401929" cy="3139021"/>
            <a:chOff x="0" y="0"/>
            <a:chExt cx="970267" cy="8952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0267" cy="895283"/>
            </a:xfrm>
            <a:custGeom>
              <a:avLst/>
              <a:gdLst/>
              <a:ahLst/>
              <a:cxnLst/>
              <a:rect l="l" t="t" r="r" b="b"/>
              <a:pathLst>
                <a:path w="970267" h="895283">
                  <a:moveTo>
                    <a:pt x="485134" y="0"/>
                  </a:moveTo>
                  <a:cubicBezTo>
                    <a:pt x="217202" y="0"/>
                    <a:pt x="0" y="200416"/>
                    <a:pt x="0" y="447641"/>
                  </a:cubicBezTo>
                  <a:cubicBezTo>
                    <a:pt x="0" y="694867"/>
                    <a:pt x="217202" y="895283"/>
                    <a:pt x="485134" y="895283"/>
                  </a:cubicBezTo>
                  <a:cubicBezTo>
                    <a:pt x="753065" y="895283"/>
                    <a:pt x="970267" y="694867"/>
                    <a:pt x="970267" y="447641"/>
                  </a:cubicBezTo>
                  <a:cubicBezTo>
                    <a:pt x="970267" y="200416"/>
                    <a:pt x="753065" y="0"/>
                    <a:pt x="485134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1F76D3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0963" y="36308"/>
              <a:ext cx="788342" cy="7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186990" y="7857895"/>
            <a:ext cx="5928245" cy="2346519"/>
          </a:xfrm>
          <a:custGeom>
            <a:avLst/>
            <a:gdLst/>
            <a:ahLst/>
            <a:cxnLst/>
            <a:rect l="l" t="t" r="r" b="b"/>
            <a:pathLst>
              <a:path w="5928245" h="2776591">
                <a:moveTo>
                  <a:pt x="0" y="0"/>
                </a:moveTo>
                <a:lnTo>
                  <a:pt x="5928245" y="0"/>
                </a:lnTo>
                <a:lnTo>
                  <a:pt x="5928245" y="2776591"/>
                </a:lnTo>
                <a:lnTo>
                  <a:pt x="0" y="277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967" b="-37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543050" y="124911"/>
            <a:ext cx="15996493" cy="152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endParaRPr/>
          </a:p>
          <a:p>
            <a:pPr algn="l">
              <a:lnSpc>
                <a:spcPts val="3955"/>
              </a:lnSpc>
            </a:pPr>
            <a:r>
              <a:rPr lang="en-US" sz="429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1 - Retrieve the total number of orders placed.</a:t>
            </a:r>
          </a:p>
          <a:p>
            <a:pPr marL="0" lvl="0" indent="0" algn="l">
              <a:lnSpc>
                <a:spcPts val="3955"/>
              </a:lnSpc>
              <a:spcBef>
                <a:spcPct val="0"/>
              </a:spcBef>
            </a:pPr>
            <a:endParaRPr lang="en-US" sz="4299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9636" y="1837506"/>
            <a:ext cx="8794364" cy="363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9"/>
              </a:lnSpc>
            </a:pPr>
            <a:r>
              <a:rPr lang="en-US" sz="4299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select </a:t>
            </a:r>
          </a:p>
          <a:p>
            <a:pPr marL="0" lvl="0" indent="0" algn="l">
              <a:lnSpc>
                <a:spcPts val="7309"/>
              </a:lnSpc>
              <a:spcBef>
                <a:spcPct val="0"/>
              </a:spcBef>
            </a:pPr>
            <a:r>
              <a:rPr lang="en-US" sz="4299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count(order_id) as total_no_of_orders from orders;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7484" y="7873565"/>
            <a:ext cx="2423780" cy="102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260" b="1" spc="-123" dirty="0">
                <a:solidFill>
                  <a:srgbClr val="341708"/>
                </a:solidFill>
                <a:latin typeface="Garet Bold"/>
                <a:ea typeface="Garet Bold"/>
                <a:cs typeface="Garet Bold"/>
                <a:sym typeface="Garet Bold"/>
              </a:rPr>
              <a:t>Order Now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37484" y="9087510"/>
            <a:ext cx="2423780" cy="72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4"/>
              </a:lnSpc>
            </a:pPr>
            <a:r>
              <a:rPr lang="en-US" sz="5689" b="1" spc="-164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21350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E0D2D0-1B8D-8B78-8954-605A23069687}"/>
              </a:ext>
            </a:extLst>
          </p:cNvPr>
          <p:cNvSpPr/>
          <p:nvPr/>
        </p:nvSpPr>
        <p:spPr>
          <a:xfrm>
            <a:off x="10106270" y="8603792"/>
            <a:ext cx="3511600" cy="967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596870" y="1965326"/>
            <a:ext cx="3851765" cy="3864900"/>
            <a:chOff x="0" y="0"/>
            <a:chExt cx="1037753" cy="1041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7753" cy="1041292"/>
            </a:xfrm>
            <a:custGeom>
              <a:avLst/>
              <a:gdLst/>
              <a:ahLst/>
              <a:cxnLst/>
              <a:rect l="l" t="t" r="r" b="b"/>
              <a:pathLst>
                <a:path w="1037753" h="1041292">
                  <a:moveTo>
                    <a:pt x="518876" y="0"/>
                  </a:moveTo>
                  <a:cubicBezTo>
                    <a:pt x="232309" y="0"/>
                    <a:pt x="0" y="233101"/>
                    <a:pt x="0" y="520646"/>
                  </a:cubicBezTo>
                  <a:cubicBezTo>
                    <a:pt x="0" y="808191"/>
                    <a:pt x="232309" y="1041292"/>
                    <a:pt x="518876" y="1041292"/>
                  </a:cubicBezTo>
                  <a:cubicBezTo>
                    <a:pt x="805444" y="1041292"/>
                    <a:pt x="1037753" y="808191"/>
                    <a:pt x="1037753" y="520646"/>
                  </a:cubicBezTo>
                  <a:cubicBezTo>
                    <a:pt x="1037753" y="233101"/>
                    <a:pt x="805444" y="0"/>
                    <a:pt x="518876" y="0"/>
                  </a:cubicBezTo>
                  <a:close/>
                </a:path>
              </a:pathLst>
            </a:custGeom>
            <a:solidFill>
              <a:srgbClr val="C1FF72"/>
            </a:solidFill>
            <a:ln w="190500" cap="sq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289" y="49996"/>
              <a:ext cx="843174" cy="8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9636" y="2026971"/>
            <a:ext cx="11734531" cy="667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0"/>
              </a:lnSpc>
            </a:pP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select </a:t>
            </a:r>
          </a:p>
          <a:p>
            <a:pPr algn="l">
              <a:lnSpc>
                <a:spcPts val="8840"/>
              </a:lnSpc>
            </a:pP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round(sum(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piz.price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*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od.quantity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),2) as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total_revenue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>
              <a:lnSpc>
                <a:spcPts val="8840"/>
              </a:lnSpc>
            </a:pP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from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order_details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od inner join pizzas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piz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marL="0" lvl="0" indent="0" algn="l">
              <a:lnSpc>
                <a:spcPts val="8840"/>
              </a:lnSpc>
              <a:spcBef>
                <a:spcPct val="0"/>
              </a:spcBef>
            </a:pP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on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od.pizza_id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 = </a:t>
            </a:r>
            <a:r>
              <a:rPr lang="en-US" sz="4800" dirty="0" err="1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piz.pizza_id</a:t>
            </a:r>
            <a:r>
              <a:rPr lang="en-US" sz="4800" dirty="0">
                <a:solidFill>
                  <a:srgbClr val="E28D2C">
                    <a:alpha val="80000"/>
                  </a:srgbClr>
                </a:solidFill>
                <a:latin typeface="Garet"/>
                <a:ea typeface="Garet"/>
                <a:cs typeface="Garet"/>
                <a:sym typeface="Garet"/>
              </a:rPr>
              <a:t>;</a:t>
            </a:r>
          </a:p>
        </p:txBody>
      </p:sp>
      <p:sp>
        <p:nvSpPr>
          <p:cNvPr id="7" name="Freeform 7"/>
          <p:cNvSpPr/>
          <p:nvPr/>
        </p:nvSpPr>
        <p:spPr>
          <a:xfrm>
            <a:off x="13230108" y="7372892"/>
            <a:ext cx="4218527" cy="2245606"/>
          </a:xfrm>
          <a:custGeom>
            <a:avLst/>
            <a:gdLst/>
            <a:ahLst/>
            <a:cxnLst/>
            <a:rect l="l" t="t" r="r" b="b"/>
            <a:pathLst>
              <a:path w="4585289" h="2516154">
                <a:moveTo>
                  <a:pt x="0" y="0"/>
                </a:moveTo>
                <a:lnTo>
                  <a:pt x="4585288" y="0"/>
                </a:lnTo>
                <a:lnTo>
                  <a:pt x="4585288" y="2516154"/>
                </a:lnTo>
                <a:lnTo>
                  <a:pt x="0" y="2516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10" t="-3400" r="-49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49636" y="278057"/>
            <a:ext cx="17804086" cy="224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475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>
              <a:lnSpc>
                <a:spcPts val="4376"/>
              </a:lnSpc>
            </a:pPr>
            <a:r>
              <a:rPr lang="en-US" sz="4756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2 - Calculate the total revenue generated from pizza sales</a:t>
            </a:r>
          </a:p>
          <a:p>
            <a:pPr marL="0" lvl="0" indent="0" algn="l">
              <a:lnSpc>
                <a:spcPts val="4376"/>
              </a:lnSpc>
              <a:spcBef>
                <a:spcPct val="0"/>
              </a:spcBef>
            </a:pPr>
            <a:endParaRPr lang="en-US" sz="4756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99200" y="3247563"/>
            <a:ext cx="3047104" cy="201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8"/>
              </a:lnSpc>
            </a:pPr>
            <a:r>
              <a:rPr lang="en-US" sz="5650" b="1" spc="-163">
                <a:solidFill>
                  <a:srgbClr val="B3300E"/>
                </a:solidFill>
                <a:latin typeface="Garet Bold"/>
                <a:ea typeface="Garet Bold"/>
                <a:cs typeface="Garet Bold"/>
                <a:sym typeface="Garet Bold"/>
              </a:rPr>
              <a:t>Total Revenue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995783" y="5830225"/>
            <a:ext cx="1053937" cy="1571893"/>
            <a:chOff x="0" y="0"/>
            <a:chExt cx="555160" cy="8279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5160" cy="827993"/>
            </a:xfrm>
            <a:custGeom>
              <a:avLst/>
              <a:gdLst/>
              <a:ahLst/>
              <a:cxnLst/>
              <a:rect l="l" t="t" r="r" b="b"/>
              <a:pathLst>
                <a:path w="555160" h="827993">
                  <a:moveTo>
                    <a:pt x="277580" y="827993"/>
                  </a:moveTo>
                  <a:lnTo>
                    <a:pt x="0" y="421593"/>
                  </a:lnTo>
                  <a:lnTo>
                    <a:pt x="203200" y="421593"/>
                  </a:lnTo>
                  <a:lnTo>
                    <a:pt x="203200" y="0"/>
                  </a:lnTo>
                  <a:lnTo>
                    <a:pt x="351960" y="0"/>
                  </a:lnTo>
                  <a:lnTo>
                    <a:pt x="351960" y="421593"/>
                  </a:lnTo>
                  <a:lnTo>
                    <a:pt x="555160" y="421593"/>
                  </a:lnTo>
                  <a:lnTo>
                    <a:pt x="277580" y="827993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-47625"/>
              <a:ext cx="148760" cy="774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669524" y="-1588573"/>
            <a:ext cx="1378620" cy="12826898"/>
            <a:chOff x="0" y="0"/>
            <a:chExt cx="363093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093" cy="3378278"/>
            </a:xfrm>
            <a:custGeom>
              <a:avLst/>
              <a:gdLst/>
              <a:ahLst/>
              <a:cxnLst/>
              <a:rect l="l" t="t" r="r" b="b"/>
              <a:pathLst>
                <a:path w="363093" h="3378278">
                  <a:moveTo>
                    <a:pt x="0" y="0"/>
                  </a:moveTo>
                  <a:lnTo>
                    <a:pt x="363093" y="0"/>
                  </a:lnTo>
                  <a:lnTo>
                    <a:pt x="363093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3093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12939" y="31540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11322" y="2499035"/>
            <a:ext cx="5337312" cy="3188492"/>
            <a:chOff x="0" y="0"/>
            <a:chExt cx="826889" cy="4939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889" cy="493981"/>
            </a:xfrm>
            <a:custGeom>
              <a:avLst/>
              <a:gdLst/>
              <a:ahLst/>
              <a:cxnLst/>
              <a:rect l="l" t="t" r="r" b="b"/>
              <a:pathLst>
                <a:path w="826889" h="493981">
                  <a:moveTo>
                    <a:pt x="33362" y="0"/>
                  </a:moveTo>
                  <a:lnTo>
                    <a:pt x="793527" y="0"/>
                  </a:lnTo>
                  <a:cubicBezTo>
                    <a:pt x="802375" y="0"/>
                    <a:pt x="810861" y="3515"/>
                    <a:pt x="817118" y="9772"/>
                  </a:cubicBezTo>
                  <a:cubicBezTo>
                    <a:pt x="823374" y="16028"/>
                    <a:pt x="826889" y="24514"/>
                    <a:pt x="826889" y="33362"/>
                  </a:cubicBezTo>
                  <a:lnTo>
                    <a:pt x="826889" y="460619"/>
                  </a:lnTo>
                  <a:cubicBezTo>
                    <a:pt x="826889" y="469467"/>
                    <a:pt x="823374" y="477953"/>
                    <a:pt x="817118" y="484209"/>
                  </a:cubicBezTo>
                  <a:cubicBezTo>
                    <a:pt x="810861" y="490466"/>
                    <a:pt x="802375" y="493981"/>
                    <a:pt x="793527" y="493981"/>
                  </a:cubicBezTo>
                  <a:lnTo>
                    <a:pt x="33362" y="493981"/>
                  </a:lnTo>
                  <a:cubicBezTo>
                    <a:pt x="24514" y="493981"/>
                    <a:pt x="16028" y="490466"/>
                    <a:pt x="9772" y="484209"/>
                  </a:cubicBezTo>
                  <a:cubicBezTo>
                    <a:pt x="3515" y="477953"/>
                    <a:pt x="0" y="469467"/>
                    <a:pt x="0" y="460619"/>
                  </a:cubicBezTo>
                  <a:lnTo>
                    <a:pt x="0" y="33362"/>
                  </a:lnTo>
                  <a:cubicBezTo>
                    <a:pt x="0" y="24514"/>
                    <a:pt x="3515" y="16028"/>
                    <a:pt x="9772" y="9772"/>
                  </a:cubicBezTo>
                  <a:cubicBezTo>
                    <a:pt x="16028" y="3515"/>
                    <a:pt x="24514" y="0"/>
                    <a:pt x="33362" y="0"/>
                  </a:cubicBezTo>
                  <a:close/>
                </a:path>
              </a:pathLst>
            </a:custGeom>
            <a:blipFill>
              <a:blip r:embed="rId5"/>
              <a:stretch>
                <a:fillRect t="-134303" b="-1694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79567" y="5687527"/>
            <a:ext cx="2302126" cy="2144593"/>
            <a:chOff x="0" y="0"/>
            <a:chExt cx="872505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505" cy="812800"/>
            </a:xfrm>
            <a:custGeom>
              <a:avLst/>
              <a:gdLst/>
              <a:ahLst/>
              <a:cxnLst/>
              <a:rect l="l" t="t" r="r" b="b"/>
              <a:pathLst>
                <a:path w="872505" h="812800">
                  <a:moveTo>
                    <a:pt x="436252" y="0"/>
                  </a:moveTo>
                  <a:cubicBezTo>
                    <a:pt x="195317" y="0"/>
                    <a:pt x="0" y="181951"/>
                    <a:pt x="0" y="406400"/>
                  </a:cubicBezTo>
                  <a:cubicBezTo>
                    <a:pt x="0" y="630849"/>
                    <a:pt x="195317" y="812800"/>
                    <a:pt x="436252" y="812800"/>
                  </a:cubicBezTo>
                  <a:cubicBezTo>
                    <a:pt x="677188" y="812800"/>
                    <a:pt x="872505" y="630849"/>
                    <a:pt x="872505" y="406400"/>
                  </a:cubicBezTo>
                  <a:cubicBezTo>
                    <a:pt x="872505" y="181951"/>
                    <a:pt x="677188" y="0"/>
                    <a:pt x="436252" y="0"/>
                  </a:cubicBezTo>
                  <a:close/>
                </a:path>
              </a:pathLst>
            </a:custGeom>
            <a:solidFill>
              <a:srgbClr val="FFFFFF"/>
            </a:solidFill>
            <a:ln w="152400" cap="sq">
              <a:solidFill>
                <a:srgbClr val="EA6E1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1797" y="28575"/>
              <a:ext cx="70891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43050" y="229684"/>
            <a:ext cx="13135180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1" spc="275">
                <a:solidFill>
                  <a:srgbClr val="E28D2C"/>
                </a:solidFill>
                <a:latin typeface="Garet Bold"/>
                <a:ea typeface="Garet Bold"/>
                <a:cs typeface="Garet Bold"/>
                <a:sym typeface="Garet Bold"/>
              </a:rPr>
              <a:t>3 - Identify the highest priced pizza.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612" y="1500909"/>
            <a:ext cx="10662360" cy="757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8"/>
              </a:lnSpc>
            </a:pP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piz.price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as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highest_priced_pizza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, pty.name from pizzas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piz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inner join</a:t>
            </a:r>
          </a:p>
          <a:p>
            <a:pPr algn="l">
              <a:lnSpc>
                <a:spcPts val="6578"/>
              </a:lnSpc>
            </a:pP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pizza_types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pty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on </a:t>
            </a:r>
          </a:p>
          <a:p>
            <a:pPr algn="l">
              <a:lnSpc>
                <a:spcPts val="6578"/>
              </a:lnSpc>
            </a:pP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piz.pizza_type_id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=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pty.pizza_type_id</a:t>
            </a:r>
            <a:endParaRPr lang="en-US" sz="4299" spc="128" dirty="0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6578"/>
              </a:lnSpc>
            </a:pP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</a:t>
            </a:r>
            <a:r>
              <a:rPr lang="en-US" sz="4299" spc="128" dirty="0" err="1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highest_priced_pizza</a:t>
            </a:r>
            <a:r>
              <a:rPr lang="en-US" sz="4299" spc="128" dirty="0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 desc limit 1;</a:t>
            </a:r>
          </a:p>
          <a:p>
            <a:pPr algn="l">
              <a:lnSpc>
                <a:spcPts val="6578"/>
              </a:lnSpc>
            </a:pPr>
            <a:endParaRPr lang="en-US" sz="4299" spc="128" dirty="0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686800" y="8332504"/>
            <a:ext cx="8586394" cy="1851592"/>
          </a:xfrm>
          <a:custGeom>
            <a:avLst/>
            <a:gdLst/>
            <a:ahLst/>
            <a:cxnLst/>
            <a:rect l="l" t="t" r="r" b="b"/>
            <a:pathLst>
              <a:path w="9234949" h="1851592">
                <a:moveTo>
                  <a:pt x="0" y="0"/>
                </a:moveTo>
                <a:lnTo>
                  <a:pt x="9234949" y="0"/>
                </a:lnTo>
                <a:lnTo>
                  <a:pt x="9234949" y="1851592"/>
                </a:lnTo>
                <a:lnTo>
                  <a:pt x="0" y="185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2528754" y="1629307"/>
            <a:ext cx="4603752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spc="236">
                <a:solidFill>
                  <a:srgbClr val="E28D2C"/>
                </a:solidFill>
                <a:latin typeface="Garet Bold"/>
                <a:ea typeface="Garet Bold"/>
                <a:cs typeface="Garet Bold"/>
                <a:sym typeface="Garet Bold"/>
              </a:rPr>
              <a:t>The Greek Pizza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0333" y="6478190"/>
            <a:ext cx="2138859" cy="72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5"/>
              </a:lnSpc>
              <a:spcBef>
                <a:spcPct val="0"/>
              </a:spcBef>
            </a:pPr>
            <a:r>
              <a:rPr lang="en-US" sz="5755" b="1" dirty="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$35.95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3D2B542D-C75B-4C95-9174-B1B2AA811DE2}"/>
              </a:ext>
            </a:extLst>
          </p:cNvPr>
          <p:cNvSpPr/>
          <p:nvPr/>
        </p:nvSpPr>
        <p:spPr>
          <a:xfrm rot="16200000">
            <a:off x="14455810" y="7384530"/>
            <a:ext cx="749636" cy="89442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307606" y="153774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1895009"/>
            <a:ext cx="2571750" cy="3086100"/>
            <a:chOff x="0" y="0"/>
            <a:chExt cx="67733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7333" cy="812800"/>
            </a:xfrm>
            <a:custGeom>
              <a:avLst/>
              <a:gdLst/>
              <a:ahLst/>
              <a:cxnLst/>
              <a:rect l="l" t="t" r="r" b="b"/>
              <a:pathLst>
                <a:path w="677333" h="812800">
                  <a:moveTo>
                    <a:pt x="338667" y="0"/>
                  </a:moveTo>
                  <a:cubicBezTo>
                    <a:pt x="151626" y="0"/>
                    <a:pt x="0" y="181951"/>
                    <a:pt x="0" y="406400"/>
                  </a:cubicBezTo>
                  <a:cubicBezTo>
                    <a:pt x="0" y="630849"/>
                    <a:pt x="151626" y="812800"/>
                    <a:pt x="338667" y="812800"/>
                  </a:cubicBezTo>
                  <a:cubicBezTo>
                    <a:pt x="525707" y="812800"/>
                    <a:pt x="677333" y="630849"/>
                    <a:pt x="677333" y="406400"/>
                  </a:cubicBezTo>
                  <a:cubicBezTo>
                    <a:pt x="677333" y="181951"/>
                    <a:pt x="525707" y="0"/>
                    <a:pt x="338667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3500" y="28575"/>
              <a:ext cx="550333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8835" y="1380744"/>
            <a:ext cx="11198807" cy="740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9"/>
              </a:lnSpc>
            </a:pPr>
            <a:endParaRPr/>
          </a:p>
          <a:p>
            <a:pPr algn="l">
              <a:lnSpc>
                <a:spcPts val="6579"/>
              </a:lnSpc>
            </a:pPr>
            <a:r>
              <a:rPr lang="en-US" sz="4300" spc="12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select sum(od.quantity) as total_quantity, piz.size</a:t>
            </a:r>
          </a:p>
          <a:p>
            <a:pPr algn="l">
              <a:lnSpc>
                <a:spcPts val="6579"/>
              </a:lnSpc>
            </a:pPr>
            <a:r>
              <a:rPr lang="en-US" sz="4300" spc="12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from pizzas piz </a:t>
            </a:r>
          </a:p>
          <a:p>
            <a:pPr algn="l">
              <a:lnSpc>
                <a:spcPts val="6579"/>
              </a:lnSpc>
            </a:pPr>
            <a:r>
              <a:rPr lang="en-US" sz="4300" spc="12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inner join order_details od on piz.pizza_id = od.pizza_id</a:t>
            </a:r>
          </a:p>
          <a:p>
            <a:pPr algn="l">
              <a:lnSpc>
                <a:spcPts val="6579"/>
              </a:lnSpc>
            </a:pPr>
            <a:r>
              <a:rPr lang="en-US" sz="4300" spc="12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group by piz.size</a:t>
            </a:r>
          </a:p>
          <a:p>
            <a:pPr algn="l">
              <a:lnSpc>
                <a:spcPts val="6579"/>
              </a:lnSpc>
            </a:pPr>
            <a:r>
              <a:rPr lang="en-US" sz="4300" spc="129">
                <a:solidFill>
                  <a:srgbClr val="E28D2C"/>
                </a:solidFill>
                <a:latin typeface="Garet"/>
                <a:ea typeface="Garet"/>
                <a:cs typeface="Garet"/>
                <a:sym typeface="Garet"/>
              </a:rPr>
              <a:t>order by total_quantity desc;</a:t>
            </a:r>
          </a:p>
          <a:p>
            <a:pPr algn="l">
              <a:lnSpc>
                <a:spcPts val="6579"/>
              </a:lnSpc>
            </a:pPr>
            <a:endParaRPr lang="en-US" sz="4300" spc="129">
              <a:solidFill>
                <a:srgbClr val="E28D2C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110803" y="3237901"/>
            <a:ext cx="5766973" cy="5351699"/>
          </a:xfrm>
          <a:custGeom>
            <a:avLst/>
            <a:gdLst/>
            <a:ahLst/>
            <a:cxnLst/>
            <a:rect l="l" t="t" r="r" b="b"/>
            <a:pathLst>
              <a:path w="5766973" h="5351699">
                <a:moveTo>
                  <a:pt x="0" y="0"/>
                </a:moveTo>
                <a:lnTo>
                  <a:pt x="5766973" y="0"/>
                </a:lnTo>
                <a:lnTo>
                  <a:pt x="5766973" y="5351698"/>
                </a:lnTo>
                <a:lnTo>
                  <a:pt x="0" y="5351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08" t="-4989" r="-9235" b="-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299720"/>
            <a:ext cx="17259300" cy="72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1" spc="275">
                <a:solidFill>
                  <a:srgbClr val="E28D2C"/>
                </a:solidFill>
                <a:latin typeface="Garet Bold"/>
                <a:ea typeface="Garet Bold"/>
                <a:cs typeface="Garet Bold"/>
                <a:sym typeface="Garet Bold"/>
              </a:rPr>
              <a:t>4 - Identify the most common 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1296</Words>
  <Application>Microsoft Office PowerPoint</Application>
  <PresentationFormat>Custom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Bebas Neue Bold</vt:lpstr>
      <vt:lpstr>Calibri</vt:lpstr>
      <vt:lpstr>Garet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Pizza</dc:title>
  <cp:lastModifiedBy>Aman Deep Singh</cp:lastModifiedBy>
  <cp:revision>3</cp:revision>
  <dcterms:created xsi:type="dcterms:W3CDTF">2006-08-16T00:00:00Z</dcterms:created>
  <dcterms:modified xsi:type="dcterms:W3CDTF">2025-03-04T07:50:58Z</dcterms:modified>
  <dc:identifier>DAGgrAS_WXs</dc:identifier>
</cp:coreProperties>
</file>